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59" r:id="rId9"/>
    <p:sldId id="269" r:id="rId10"/>
    <p:sldId id="271" r:id="rId11"/>
    <p:sldId id="266" r:id="rId12"/>
    <p:sldId id="265" r:id="rId13"/>
    <p:sldId id="267" r:id="rId14"/>
    <p:sldId id="268" r:id="rId15"/>
    <p:sldId id="270" r:id="rId16"/>
    <p:sldId id="26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 de Microsoft Office" initials="Office" lastIdx="0" clrIdx="0">
    <p:extLst/>
  </p:cmAuthor>
  <p:cmAuthor id="2" name="Usuario de Microsoft Office" initials="Office [2]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F00"/>
    <a:srgbClr val="FF43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00359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07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87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07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310755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97478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23027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95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87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753180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05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878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josemariagf2a@gmail.com" TargetMode="External"/><Relationship Id="rId4" Type="http://schemas.openxmlformats.org/officeDocument/2006/relationships/hyperlink" Target="mailto:rosa1bcanadablanch@gmail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ducacion.gob.es/exterior/centros/canadablanch/es/10jefaturaestudios/librosdetexto/LIBROSPRIMARIA1617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hyperlink" Target="http://canadablanch2primaria.wikispaces.com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54487" y="2002031"/>
            <a:ext cx="4566488" cy="2483907"/>
          </a:xfrm>
        </p:spPr>
        <p:txBody>
          <a:bodyPr/>
          <a:lstStyle/>
          <a:p>
            <a:r>
              <a:rPr lang="es-ES_tradnl" sz="4000" b="1" dirty="0" err="1" smtClean="0">
                <a:latin typeface="Chalkboard SE" charset="0"/>
                <a:ea typeface="Chalkboard SE" charset="0"/>
                <a:cs typeface="Chalkboard SE" charset="0"/>
              </a:rPr>
              <a:t>Reuni</a:t>
            </a:r>
            <a:r>
              <a:rPr lang="es-ES" sz="4000" b="1" dirty="0" err="1" smtClean="0">
                <a:latin typeface="Chalkboard SE" charset="0"/>
                <a:ea typeface="Chalkboard SE" charset="0"/>
                <a:cs typeface="Chalkboard SE" charset="0"/>
              </a:rPr>
              <a:t>Ó</a:t>
            </a:r>
            <a:r>
              <a:rPr lang="es-ES_tradnl" sz="4000" b="1" dirty="0" smtClean="0">
                <a:latin typeface="Chalkboard SE" charset="0"/>
                <a:ea typeface="Chalkboard SE" charset="0"/>
                <a:cs typeface="Chalkboard SE" charset="0"/>
              </a:rPr>
              <a:t>n de familias</a:t>
            </a:r>
            <a:br>
              <a:rPr lang="es-ES_tradnl" sz="4000" b="1" dirty="0" smtClean="0">
                <a:latin typeface="Chalkboard SE" charset="0"/>
                <a:ea typeface="Chalkboard SE" charset="0"/>
                <a:cs typeface="Chalkboard SE" charset="0"/>
              </a:rPr>
            </a:br>
            <a:r>
              <a:rPr lang="es-ES_tradnl" sz="4000" b="1" dirty="0" smtClean="0">
                <a:latin typeface="Chalkboard SE" charset="0"/>
                <a:ea typeface="Chalkboard SE" charset="0"/>
                <a:cs typeface="Chalkboard SE" charset="0"/>
              </a:rPr>
              <a:t>2ºprimaria</a:t>
            </a:r>
            <a:endParaRPr lang="es-ES_tradnl" sz="4000" b="1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>
                <a:latin typeface="Chalkboard" charset="0"/>
                <a:ea typeface="Chalkboard" charset="0"/>
                <a:cs typeface="Chalkboard" charset="0"/>
              </a:rPr>
              <a:t>Curso 2016-17</a:t>
            </a:r>
          </a:p>
          <a:p>
            <a:r>
              <a:rPr lang="es-ES_tradnl" dirty="0" smtClean="0">
                <a:latin typeface="Chalkboard" charset="0"/>
                <a:ea typeface="Chalkboard" charset="0"/>
                <a:cs typeface="Chalkboard" charset="0"/>
              </a:rPr>
              <a:t>Septiembre 2016</a:t>
            </a:r>
            <a:endParaRPr lang="es-ES_tradnl" dirty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462719" y="108663"/>
            <a:ext cx="3593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chemeClr val="tx2"/>
                </a:solidFill>
                <a:latin typeface="Chalkboard" charset="0"/>
                <a:ea typeface="Chalkboard" charset="0"/>
                <a:cs typeface="Chalkboard" charset="0"/>
              </a:rPr>
              <a:t>IES CAÑADA BLANCH</a:t>
            </a:r>
            <a:endParaRPr lang="es-ES_tradnl" sz="2000" b="1" dirty="0">
              <a:solidFill>
                <a:schemeClr val="tx2"/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04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317323"/>
          </a:xfrm>
        </p:spPr>
        <p:txBody>
          <a:bodyPr>
            <a:normAutofit/>
          </a:bodyPr>
          <a:lstStyle/>
          <a:p>
            <a:pPr algn="ctr"/>
            <a:r>
              <a:rPr lang="es-ES_tradnl" sz="4400" b="1" dirty="0">
                <a:latin typeface="Chalkboard" charset="0"/>
                <a:ea typeface="Chalkboard" charset="0"/>
                <a:cs typeface="Chalkboard" charset="0"/>
              </a:rPr>
              <a:t>CONTENIDOS DE 2º DE </a:t>
            </a:r>
            <a:r>
              <a:rPr lang="es-ES_tradnl" sz="4400" b="1" dirty="0" smtClean="0">
                <a:latin typeface="Chalkboard" charset="0"/>
                <a:ea typeface="Chalkboard" charset="0"/>
                <a:cs typeface="Chalkboard" charset="0"/>
              </a:rPr>
              <a:t>PRIMARIA: INGL</a:t>
            </a:r>
            <a:r>
              <a:rPr lang="es-ES" sz="4400" b="1" dirty="0" smtClean="0">
                <a:latin typeface="Chalkboard" charset="0"/>
                <a:ea typeface="Chalkboard" charset="0"/>
                <a:cs typeface="Chalkboard" charset="0"/>
              </a:rPr>
              <a:t>ÉS</a:t>
            </a:r>
            <a:endParaRPr lang="es-ES_tradnl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699708"/>
            <a:ext cx="10178322" cy="4752194"/>
          </a:xfrm>
        </p:spPr>
        <p:txBody>
          <a:bodyPr>
            <a:noAutofit/>
          </a:bodyPr>
          <a:lstStyle/>
          <a:p>
            <a:r>
              <a:rPr lang="es-ES_tradnl" sz="1600" b="1" u="sng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YEAR </a:t>
            </a:r>
            <a:r>
              <a:rPr lang="es-ES_tradnl" sz="1600" b="1" u="sng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TWO ENGLISH</a:t>
            </a:r>
            <a:endParaRPr lang="es-ES_tradnl" sz="1600" dirty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Two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groups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in English.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Teacher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will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change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weekly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and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spend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equal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teaching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hours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with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each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set.</a:t>
            </a:r>
          </a:p>
          <a:p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Continue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to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apply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phonic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knowledge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and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skills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as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route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to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decode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words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until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automatic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decoding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has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become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embedded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and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reading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fluent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.</a:t>
            </a:r>
          </a:p>
          <a:p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Focus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on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establishing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pupils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’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accurate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and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speedy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word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reading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skills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.</a:t>
            </a:r>
          </a:p>
          <a:p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Pupils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will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listen to and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discuss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wide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range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of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stories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,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poems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,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plays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and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information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books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.</a:t>
            </a:r>
          </a:p>
          <a:p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sooner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that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pupils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can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read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well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and do so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frequently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,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sooner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they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will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be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able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to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increase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their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vocabulary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,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comprehension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and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their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knowledge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across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wider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curriculum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.</a:t>
            </a:r>
          </a:p>
          <a:p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New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challenges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with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spellings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using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National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Curriculum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spelling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lists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.</a:t>
            </a:r>
          </a:p>
          <a:p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Pupils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will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learn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that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there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not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always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an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obvious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connection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between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way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word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said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and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way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it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spelt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.</a:t>
            </a:r>
          </a:p>
          <a:p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Focus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on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writing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including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creative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writing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.</a:t>
            </a:r>
          </a:p>
          <a:p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Suggested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class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reader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,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Year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2: </a:t>
            </a:r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Roald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Dahl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and </a:t>
            </a:r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Dear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Greenpeace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by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Simon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James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but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this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is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to be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confirmed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shortly</a:t>
            </a:r>
            <a:r>
              <a:rPr lang="es-ES_tradnl" sz="1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. </a:t>
            </a:r>
          </a:p>
          <a:p>
            <a:endParaRPr lang="es-ES_tradnl" sz="1600" dirty="0"/>
          </a:p>
        </p:txBody>
      </p:sp>
    </p:spTree>
    <p:extLst>
      <p:ext uri="{BB962C8B-B14F-4D97-AF65-F5344CB8AC3E}">
        <p14:creationId xmlns:p14="http://schemas.microsoft.com/office/powerpoint/2010/main" val="879553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4800" b="1" dirty="0" smtClean="0">
                <a:latin typeface="Chalkboard" charset="0"/>
                <a:ea typeface="Chalkboard" charset="0"/>
                <a:cs typeface="Chalkboard" charset="0"/>
              </a:rPr>
              <a:t>El trabajo en casa</a:t>
            </a:r>
            <a:br>
              <a:rPr lang="es-ES_tradnl" sz="4800" b="1" dirty="0" smtClean="0">
                <a:latin typeface="Chalkboard" charset="0"/>
                <a:ea typeface="Chalkboard" charset="0"/>
                <a:cs typeface="Chalkboard" charset="0"/>
              </a:rPr>
            </a:br>
            <a:r>
              <a:rPr lang="es-ES_tradnl" sz="4800" b="1" dirty="0" err="1" smtClean="0">
                <a:latin typeface="Chalkboard" charset="0"/>
                <a:ea typeface="Chalkboard" charset="0"/>
                <a:cs typeface="Chalkboard" charset="0"/>
              </a:rPr>
              <a:t>relaci</a:t>
            </a:r>
            <a:r>
              <a:rPr lang="es-ES" sz="4800" b="1" dirty="0" err="1" smtClean="0">
                <a:latin typeface="Chalkboard" charset="0"/>
                <a:ea typeface="Chalkboard" charset="0"/>
                <a:cs typeface="Chalkboard" charset="0"/>
              </a:rPr>
              <a:t>ón</a:t>
            </a:r>
            <a:r>
              <a:rPr lang="es-ES" sz="4800" b="1" dirty="0" smtClean="0">
                <a:latin typeface="Chalkboard" charset="0"/>
                <a:ea typeface="Chalkboard" charset="0"/>
                <a:cs typeface="Chalkboard" charset="0"/>
              </a:rPr>
              <a:t> familia-escuela</a:t>
            </a:r>
            <a:endParaRPr lang="es-ES_tradnl" sz="4800" b="1" dirty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017980"/>
          </a:xfrm>
        </p:spPr>
        <p:txBody>
          <a:bodyPr>
            <a:noAutofit/>
          </a:bodyPr>
          <a:lstStyle/>
          <a:p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Normalmente el alumnado llevar</a:t>
            </a:r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á como deberes aquellas tareas que no ha finalizado en clase.</a:t>
            </a:r>
          </a:p>
          <a:p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En casa aconsejamos:</a:t>
            </a:r>
          </a:p>
          <a:p>
            <a:pPr lvl="1"/>
            <a:r>
              <a:rPr lang="es-ES" sz="20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Que comentéis con ellos cómo ha sido su jornada escolar.</a:t>
            </a:r>
          </a:p>
          <a:p>
            <a:pPr lvl="1"/>
            <a:r>
              <a:rPr lang="es-ES" sz="20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Que lean todos los días en alto para un adulto, que deberá ayudarle a reflexionar sobre lo que ha leído y comprobar que ha entendido el texto.</a:t>
            </a:r>
          </a:p>
          <a:p>
            <a:pPr lvl="1"/>
            <a:r>
              <a:rPr lang="es-ES" sz="20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Que trabajen los ejercicios propuestos en la página web de 2º y durante el primer trimestre, también de 1º</a:t>
            </a:r>
          </a:p>
          <a:p>
            <a:r>
              <a:rPr lang="es-ES_tradnl" b="1" i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La </a:t>
            </a:r>
            <a:r>
              <a:rPr lang="es-ES_tradnl" b="1" i="1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relaci</a:t>
            </a:r>
            <a:r>
              <a:rPr lang="es-ES" b="1" i="1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ón</a:t>
            </a:r>
            <a:r>
              <a:rPr lang="es-ES" b="1" i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de las familias con la escuela y con el profesorado es fundamental para el éxito escolar y la felicidad de los niños.</a:t>
            </a:r>
            <a:endParaRPr lang="es-ES_tradnl" b="1" i="1" dirty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01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err="1" smtClean="0">
                <a:latin typeface="Chalkboard" charset="0"/>
                <a:ea typeface="Chalkboard" charset="0"/>
                <a:cs typeface="Chalkboard" charset="0"/>
              </a:rPr>
              <a:t>Evaluaci</a:t>
            </a:r>
            <a:r>
              <a:rPr lang="es-ES" b="1" dirty="0" err="1" smtClean="0">
                <a:latin typeface="Chalkboard" charset="0"/>
                <a:ea typeface="Chalkboard" charset="0"/>
                <a:cs typeface="Chalkboard" charset="0"/>
              </a:rPr>
              <a:t>ón</a:t>
            </a:r>
            <a:endParaRPr lang="es-ES_tradnl" b="1" dirty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La </a:t>
            </a:r>
            <a:r>
              <a:rPr lang="es-ES_tradnl" sz="2400" b="1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evaluaci</a:t>
            </a:r>
            <a:r>
              <a:rPr lang="es-ES" sz="2400" b="1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ón</a:t>
            </a:r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será dirigida mediante tres procedimientos:</a:t>
            </a:r>
          </a:p>
          <a:p>
            <a:pPr lvl="1"/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Procedimiento escrito</a:t>
            </a:r>
          </a:p>
          <a:p>
            <a:pPr lvl="1"/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Procedimiento oral</a:t>
            </a:r>
          </a:p>
          <a:p>
            <a:pPr lvl="1"/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Procedimiento actitudinal</a:t>
            </a:r>
          </a:p>
          <a:p>
            <a:pPr marL="457200" lvl="1" indent="0" algn="just">
              <a:buNone/>
            </a:pPr>
            <a:endParaRPr lang="es-ES" sz="2400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pPr marL="457200" lvl="1" indent="0" algn="just">
              <a:buNone/>
            </a:pPr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Al finalizar el curso deberá cumplir unos requisitos mínimos para promocionar al siguiente nivel.</a:t>
            </a:r>
            <a:endParaRPr lang="es-ES" sz="2400" b="1" dirty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77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>
                <a:latin typeface="Chalkboard" charset="0"/>
                <a:ea typeface="Chalkboard" charset="0"/>
                <a:cs typeface="Chalkboard" charset="0"/>
              </a:rPr>
              <a:t>Actividades complementarias</a:t>
            </a:r>
            <a:endParaRPr lang="es-ES_tradnl" b="1" dirty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D</a:t>
            </a:r>
            <a:r>
              <a:rPr lang="es-ES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ía</a:t>
            </a:r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12 de octubre</a:t>
            </a:r>
            <a:endParaRPr lang="es-ES_tradnl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Intercambio con </a:t>
            </a:r>
            <a:r>
              <a:rPr lang="es-ES_tradnl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</a:t>
            </a:r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scuela </a:t>
            </a:r>
            <a:r>
              <a:rPr lang="es-ES_tradnl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J</a:t>
            </a:r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aponesa</a:t>
            </a:r>
          </a:p>
          <a:p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1 noviembre: </a:t>
            </a:r>
            <a:r>
              <a:rPr lang="es-ES_tradnl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World</a:t>
            </a:r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Book Day (Feria de libros)</a:t>
            </a:r>
          </a:p>
          <a:p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17 noviembre: Escuela Japonesa</a:t>
            </a:r>
          </a:p>
          <a:p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6 diciembre: D</a:t>
            </a:r>
            <a:r>
              <a:rPr lang="es-ES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ía</a:t>
            </a:r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Constitución</a:t>
            </a:r>
            <a:endParaRPr lang="es-ES_tradnl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Navidad- Hammersmith </a:t>
            </a:r>
            <a:r>
              <a:rPr lang="es-ES_tradnl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Lyric</a:t>
            </a:r>
            <a:r>
              <a:rPr lang="es-ES_tradnl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:</a:t>
            </a:r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 </a:t>
            </a:r>
            <a:r>
              <a:rPr lang="es-ES_tradnl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Aladin</a:t>
            </a:r>
            <a:endParaRPr lang="es-ES_tradnl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Concurso </a:t>
            </a:r>
            <a:r>
              <a:rPr lang="es-ES_tradnl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decoraci</a:t>
            </a:r>
            <a:r>
              <a:rPr lang="es-ES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ón</a:t>
            </a:r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biblioteca</a:t>
            </a:r>
          </a:p>
          <a:p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Red </a:t>
            </a:r>
            <a:r>
              <a:rPr lang="es-ES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Nose</a:t>
            </a:r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Day</a:t>
            </a:r>
            <a:endParaRPr lang="es-ES_tradnl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30 enero: d</a:t>
            </a:r>
            <a:r>
              <a:rPr lang="es-ES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ía</a:t>
            </a:r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de la Paz</a:t>
            </a:r>
          </a:p>
          <a:p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4 febrero: día de la amistad</a:t>
            </a:r>
          </a:p>
          <a:p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2 de marzo: día del libro inglés</a:t>
            </a:r>
          </a:p>
          <a:p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8 de marzo: día de la mujer</a:t>
            </a:r>
          </a:p>
          <a:p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23 marzo: día del libro</a:t>
            </a:r>
          </a:p>
          <a:p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Del 16 al 22 mayo: 2ª Feria de libros</a:t>
            </a:r>
          </a:p>
          <a:p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Mayo: Semana de la Ciencia</a:t>
            </a:r>
          </a:p>
          <a:p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Julio: Fiesta Fin de Curso</a:t>
            </a:r>
            <a:endParaRPr lang="es-ES_tradnl" dirty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9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>
                <a:latin typeface="Chalkboard" charset="0"/>
                <a:ea typeface="Chalkboard" charset="0"/>
                <a:cs typeface="Chalkboard" charset="0"/>
              </a:rPr>
              <a:t>Plan de lectura</a:t>
            </a:r>
            <a:endParaRPr lang="es-ES_tradnl" b="1" dirty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436147"/>
            <a:ext cx="10178322" cy="4684954"/>
          </a:xfrm>
        </p:spPr>
        <p:txBody>
          <a:bodyPr>
            <a:normAutofit fontScale="85000" lnSpcReduction="20000"/>
          </a:bodyPr>
          <a:lstStyle/>
          <a:p>
            <a:endParaRPr lang="es-ES_tradnl" sz="2600" b="1" dirty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_tradnl" sz="2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El desarrollo del 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hábito lector es responsabilidad familia y escuela.</a:t>
            </a:r>
          </a:p>
          <a:p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La velocidad y comprensión lectora es uno </a:t>
            </a:r>
            <a:r>
              <a:rPr lang="es-ES_tradnl" sz="2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de los objetivos m</a:t>
            </a:r>
            <a:r>
              <a:rPr lang="es-ES" sz="26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ás</a:t>
            </a:r>
            <a:r>
              <a:rPr lang="es-ES" sz="26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importantes del curso y de la etapa</a:t>
            </a:r>
            <a:endParaRPr lang="es-ES" sz="2600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La lectura es un instrumento imprescindible para el aprendizaje y para construir conocimiento</a:t>
            </a:r>
          </a:p>
          <a:p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Disponemos de una biblioteca de aula y otra de centro para que el alumnado pueda llevar en préstamo dos libros a la semana (formación de usuario de bibliotecas)</a:t>
            </a:r>
          </a:p>
          <a:p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Es muy importante que los niños lean. Cualquier oportunidad es buena para fomentar este hábito.</a:t>
            </a:r>
          </a:p>
          <a:p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Libro en la bandeja de su mesa: lectura en silencio durante 10/15 minutos todos los días.</a:t>
            </a:r>
          </a:p>
          <a:p>
            <a:endParaRPr lang="es-ES" b="1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endParaRPr lang="es-ES_tradnl" b="1" dirty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2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516828" y="677732"/>
            <a:ext cx="909021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4000" b="1" dirty="0" smtClean="0">
                <a:solidFill>
                  <a:schemeClr val="accent6">
                    <a:lumMod val="50000"/>
                  </a:schemeClr>
                </a:solidFill>
                <a:latin typeface="Chalkboard SE" charset="0"/>
                <a:ea typeface="Chalkboard SE" charset="0"/>
                <a:cs typeface="Chalkboard SE" charset="0"/>
              </a:rPr>
              <a:t>Un niño inteligente no solo es el que saca un 10 en un examen, sino el que elige la mejor manera de resolver un problema.</a:t>
            </a:r>
          </a:p>
          <a:p>
            <a:pPr algn="just"/>
            <a:endParaRPr lang="es-ES_tradnl" sz="4000" b="1" dirty="0" smtClean="0">
              <a:solidFill>
                <a:schemeClr val="accent6">
                  <a:lumMod val="50000"/>
                </a:schemeClr>
              </a:solidFill>
              <a:latin typeface="Chalkboard SE" charset="0"/>
              <a:ea typeface="Chalkboard SE" charset="0"/>
              <a:cs typeface="Chalkboard SE" charset="0"/>
            </a:endParaRPr>
          </a:p>
          <a:p>
            <a:pPr algn="just"/>
            <a:r>
              <a:rPr lang="es-ES_tradnl" sz="4000" b="1" dirty="0" err="1" smtClean="0">
                <a:solidFill>
                  <a:schemeClr val="accent6">
                    <a:lumMod val="50000"/>
                  </a:schemeClr>
                </a:solidFill>
                <a:latin typeface="Chalkboard SE" charset="0"/>
                <a:ea typeface="Chalkboard SE" charset="0"/>
                <a:cs typeface="Chalkboard SE" charset="0"/>
              </a:rPr>
              <a:t>Ens</a:t>
            </a:r>
            <a:r>
              <a:rPr lang="es-ES" sz="4000" b="1" dirty="0" err="1" smtClean="0">
                <a:solidFill>
                  <a:schemeClr val="accent6">
                    <a:lumMod val="50000"/>
                  </a:schemeClr>
                </a:solidFill>
                <a:latin typeface="Chalkboard SE" charset="0"/>
                <a:ea typeface="Chalkboard SE" charset="0"/>
                <a:cs typeface="Chalkboard SE" charset="0"/>
              </a:rPr>
              <a:t>éñale</a:t>
            </a:r>
            <a:r>
              <a:rPr lang="es-ES" sz="4000" b="1" dirty="0" smtClean="0">
                <a:solidFill>
                  <a:schemeClr val="accent6">
                    <a:lumMod val="50000"/>
                  </a:schemeClr>
                </a:solidFill>
                <a:latin typeface="Chalkboard SE" charset="0"/>
                <a:ea typeface="Chalkboard SE" charset="0"/>
                <a:cs typeface="Chalkboard SE" charset="0"/>
              </a:rPr>
              <a:t> a ser flexible, a tener empatía, asertividad y generosidad, y será capaz de conseguir lo imposible.</a:t>
            </a:r>
            <a:endParaRPr lang="es-ES_tradnl" sz="4000" b="1" dirty="0">
              <a:solidFill>
                <a:schemeClr val="accent6">
                  <a:lumMod val="50000"/>
                </a:schemeClr>
              </a:solidFill>
              <a:latin typeface="Chalkboard SE" charset="0"/>
              <a:ea typeface="Chalkboard SE" charset="0"/>
              <a:cs typeface="Chalkboard S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48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>
                <a:latin typeface="Chalkboard" charset="0"/>
                <a:ea typeface="Chalkboard" charset="0"/>
                <a:cs typeface="Chalkboard" charset="0"/>
              </a:rPr>
              <a:t>RUEGOS Y PREGUNTAS</a:t>
            </a:r>
            <a:endParaRPr lang="es-ES_tradnl" b="1" dirty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871498" y="1874517"/>
            <a:ext cx="6336254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9600" b="1" cap="none" spc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9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halkboard" charset="0"/>
                <a:ea typeface="Chalkboard" charset="0"/>
                <a:cs typeface="Chalkboard" charset="0"/>
              </a:rPr>
              <a:t>GRACIAS A TODOS</a:t>
            </a:r>
            <a:endParaRPr lang="es-ES" sz="9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9F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Chalkboard" charset="0"/>
              <a:ea typeface="Chalkboard" charset="0"/>
              <a:cs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20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sz="4400" b="1" dirty="0" smtClean="0">
                <a:latin typeface="Chalkboard" charset="0"/>
                <a:ea typeface="Chalkboard" charset="0"/>
                <a:cs typeface="Chalkboard" charset="0"/>
              </a:rPr>
              <a:t>PRESENTACI</a:t>
            </a:r>
            <a:r>
              <a:rPr lang="es-ES" sz="4400" b="1" dirty="0" smtClean="0">
                <a:latin typeface="Chalkboard" charset="0"/>
                <a:ea typeface="Chalkboard" charset="0"/>
                <a:cs typeface="Chalkboard" charset="0"/>
              </a:rPr>
              <a:t>ÓN DEL PROFESORADO</a:t>
            </a:r>
            <a:br>
              <a:rPr lang="es-ES" sz="4400" b="1" dirty="0" smtClean="0">
                <a:latin typeface="Chalkboard" charset="0"/>
                <a:ea typeface="Chalkboard" charset="0"/>
                <a:cs typeface="Chalkboard" charset="0"/>
              </a:rPr>
            </a:br>
            <a:r>
              <a:rPr lang="es-ES" sz="4400" b="1" dirty="0" smtClean="0">
                <a:latin typeface="Chalkboard" charset="0"/>
                <a:ea typeface="Chalkboard" charset="0"/>
                <a:cs typeface="Chalkboard" charset="0"/>
              </a:rPr>
              <a:t>2º E. P.</a:t>
            </a:r>
            <a:endParaRPr lang="es-ES_tradnl" sz="4400" b="1" dirty="0">
              <a:latin typeface="Chalkboard" charset="0"/>
              <a:ea typeface="Chalkboard" charset="0"/>
              <a:cs typeface="Chalkboard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79403"/>
              </p:ext>
            </p:extLst>
          </p:nvPr>
        </p:nvGraphicFramePr>
        <p:xfrm>
          <a:off x="1250950" y="2286000"/>
          <a:ext cx="10179051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75"/>
                <a:gridCol w="2937859"/>
                <a:gridCol w="33930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2º DE PRIMARIA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2ºA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2ºB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TUTOR</a:t>
                      </a:r>
                      <a:r>
                        <a:rPr lang="es-ES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ES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JOS</a:t>
                      </a:r>
                      <a:r>
                        <a:rPr lang="es-ES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É MARÍA GARCÍA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ROSA MART</a:t>
                      </a:r>
                      <a:r>
                        <a:rPr lang="es-ES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ÍNEZ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ENGLISH</a:t>
                      </a:r>
                      <a:r>
                        <a:rPr lang="es-ES_tradnl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NAOMI</a:t>
                      </a:r>
                      <a:r>
                        <a:rPr lang="es-ES_tradnl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LISTER &amp;  ANDY DUR</a:t>
                      </a:r>
                      <a:r>
                        <a:rPr lang="es-ES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ÁN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FRANÇAIS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ROSA</a:t>
                      </a:r>
                      <a:r>
                        <a:rPr lang="es-ES_tradnl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MART</a:t>
                      </a:r>
                      <a:r>
                        <a:rPr lang="es-ES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ÍNEZ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EDUCACI</a:t>
                      </a:r>
                      <a:r>
                        <a:rPr lang="es-ES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ÓN FÍSICA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FERNANDO</a:t>
                      </a:r>
                      <a:r>
                        <a:rPr lang="es-ES_tradnl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RAMOS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M</a:t>
                      </a:r>
                      <a:r>
                        <a:rPr lang="es-ES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ÚSICA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MIRIAM</a:t>
                      </a:r>
                      <a:r>
                        <a:rPr lang="es-ES_tradnl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SIM</a:t>
                      </a:r>
                      <a:r>
                        <a:rPr lang="es-ES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ÓN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RELIGI</a:t>
                      </a:r>
                      <a:r>
                        <a:rPr lang="es-ES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ÓN/</a:t>
                      </a:r>
                    </a:p>
                    <a:p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VALORES</a:t>
                      </a:r>
                      <a:r>
                        <a:rPr lang="es-ES_tradnl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SOCIALES C</a:t>
                      </a:r>
                      <a:r>
                        <a:rPr lang="es-ES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ÍVICOS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CRISTINA</a:t>
                      </a:r>
                      <a:r>
                        <a:rPr lang="es-ES_tradnl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P</a:t>
                      </a:r>
                      <a:r>
                        <a:rPr lang="es-ES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ÉREZ</a:t>
                      </a:r>
                    </a:p>
                    <a:p>
                      <a:pPr algn="ctr"/>
                      <a:r>
                        <a:rPr lang="es-ES" sz="2000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JOSÉ MARÍA GARCÍA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ART</a:t>
                      </a:r>
                      <a:r>
                        <a:rPr lang="es-ES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ÍSTICA</a:t>
                      </a:r>
                      <a:endParaRPr lang="es-ES_tradnl" sz="2000" dirty="0" smtClean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ANDY DUR</a:t>
                      </a:r>
                      <a:r>
                        <a:rPr lang="es-ES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ÁN</a:t>
                      </a:r>
                      <a:endParaRPr lang="es-ES_tradnl" sz="2000" dirty="0" smtClean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APOYOS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JOS</a:t>
                      </a:r>
                      <a:r>
                        <a:rPr lang="es-ES" sz="200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É MARÍA GARCÍA/ROSA MARTÍNEZ</a:t>
                      </a:r>
                      <a:endParaRPr lang="es-ES_tradnl" sz="2000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39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80655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4000" b="1" dirty="0" smtClean="0">
                <a:latin typeface="Chalkboard" charset="0"/>
                <a:ea typeface="Chalkboard" charset="0"/>
                <a:cs typeface="Chalkboard" charset="0"/>
              </a:rPr>
              <a:t>ATENCI</a:t>
            </a:r>
            <a:r>
              <a:rPr lang="es-ES" sz="4000" b="1" dirty="0" smtClean="0">
                <a:latin typeface="Chalkboard" charset="0"/>
                <a:ea typeface="Chalkboard" charset="0"/>
                <a:cs typeface="Chalkboard" charset="0"/>
              </a:rPr>
              <a:t>ÓN A LAS FAMILIAS Y HORARIO DE TUTORÍAS</a:t>
            </a:r>
            <a:endParaRPr lang="es-ES_tradnl" sz="4000" b="1" dirty="0">
              <a:latin typeface="Chalkboard" charset="0"/>
              <a:ea typeface="Chalkboard" charset="0"/>
              <a:cs typeface="Chalkboard" charset="0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529" y="2363842"/>
            <a:ext cx="3832561" cy="3832561"/>
          </a:xfrm>
          <a:ln w="38100">
            <a:solidFill>
              <a:schemeClr val="accent1"/>
            </a:solidFill>
          </a:ln>
        </p:spPr>
      </p:pic>
      <p:sp>
        <p:nvSpPr>
          <p:cNvPr id="5" name="CuadroTexto 4"/>
          <p:cNvSpPr txBox="1"/>
          <p:nvPr/>
        </p:nvSpPr>
        <p:spPr>
          <a:xfrm>
            <a:off x="1136520" y="3208617"/>
            <a:ext cx="5744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latin typeface="Chalkboard" charset="0"/>
                <a:ea typeface="Chalkboard" charset="0"/>
                <a:cs typeface="Chalkboard" charset="0"/>
              </a:rPr>
              <a:t>TUTOR</a:t>
            </a:r>
            <a:r>
              <a:rPr lang="es-ES" b="1" dirty="0" smtClean="0">
                <a:latin typeface="Chalkboard" charset="0"/>
                <a:ea typeface="Chalkboard" charset="0"/>
                <a:cs typeface="Chalkboard" charset="0"/>
              </a:rPr>
              <a:t>ÍAS:</a:t>
            </a:r>
          </a:p>
          <a:p>
            <a:r>
              <a:rPr lang="es-ES" dirty="0">
                <a:latin typeface="Chalkboard" charset="0"/>
                <a:ea typeface="Chalkboard" charset="0"/>
                <a:cs typeface="Chalkboard" charset="0"/>
              </a:rPr>
              <a:t>2</a:t>
            </a:r>
            <a:r>
              <a:rPr lang="es-ES" dirty="0" smtClean="0">
                <a:latin typeface="Chalkboard" charset="0"/>
                <a:ea typeface="Chalkboard" charset="0"/>
                <a:cs typeface="Chalkboard" charset="0"/>
              </a:rPr>
              <a:t>º A – JOSÉ MARÍA: </a:t>
            </a:r>
            <a:endParaRPr lang="es-ES" dirty="0"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_tradnl" dirty="0" smtClean="0">
                <a:latin typeface="Chalkboard" charset="0"/>
                <a:ea typeface="Chalkboard" charset="0"/>
                <a:cs typeface="Chalkboard" charset="0"/>
              </a:rPr>
              <a:t>2º B – ROSA M</a:t>
            </a:r>
            <a:r>
              <a:rPr lang="es-ES" dirty="0" smtClean="0">
                <a:latin typeface="Chalkboard" charset="0"/>
                <a:ea typeface="Chalkboard" charset="0"/>
                <a:cs typeface="Chalkboard" charset="0"/>
              </a:rPr>
              <a:t>ARTÍNEZ: martes 11:20 – 12:15</a:t>
            </a:r>
            <a:endParaRPr lang="es-ES_tradnl" dirty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151068" y="4399877"/>
            <a:ext cx="57300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latin typeface="Chalkboard" charset="0"/>
                <a:ea typeface="Chalkboard" charset="0"/>
                <a:cs typeface="Chalkboard" charset="0"/>
              </a:rPr>
              <a:t>CORREOS ELECTR</a:t>
            </a:r>
            <a:r>
              <a:rPr lang="es-ES" b="1" dirty="0" smtClean="0">
                <a:latin typeface="Chalkboard" charset="0"/>
                <a:ea typeface="Chalkboard" charset="0"/>
                <a:cs typeface="Chalkboard" charset="0"/>
              </a:rPr>
              <a:t>ÓNICOS DE CONTACTO</a:t>
            </a:r>
          </a:p>
          <a:p>
            <a:endParaRPr lang="es-ES" dirty="0"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" dirty="0" smtClean="0">
                <a:latin typeface="Chalkboard" charset="0"/>
                <a:ea typeface="Chalkboard" charset="0"/>
                <a:cs typeface="Chalkboard" charset="0"/>
              </a:rPr>
              <a:t>JOSÉ MARÍA : </a:t>
            </a:r>
            <a:r>
              <a:rPr lang="es-ES" dirty="0" smtClean="0">
                <a:latin typeface="Chalkboard" charset="0"/>
                <a:ea typeface="Chalkboard" charset="0"/>
                <a:cs typeface="Chalkboard" charset="0"/>
                <a:hlinkClick r:id="rId3"/>
              </a:rPr>
              <a:t>josemariagf2a@gmail.com</a:t>
            </a:r>
            <a:r>
              <a:rPr lang="es-ES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</a:p>
          <a:p>
            <a:endParaRPr lang="es-ES" dirty="0"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" dirty="0" smtClean="0">
                <a:latin typeface="Chalkboard" charset="0"/>
                <a:ea typeface="Chalkboard" charset="0"/>
                <a:cs typeface="Chalkboard" charset="0"/>
              </a:rPr>
              <a:t>ROSA MARTÍNEZ: </a:t>
            </a:r>
            <a:r>
              <a:rPr lang="es-ES" dirty="0" smtClean="0">
                <a:latin typeface="Chalkboard" charset="0"/>
                <a:ea typeface="Chalkboard" charset="0"/>
                <a:cs typeface="Chalkboard" charset="0"/>
                <a:hlinkClick r:id="rId4"/>
              </a:rPr>
              <a:t>rosa1bcanadablanch@gmail.com</a:t>
            </a:r>
            <a:r>
              <a:rPr lang="es-ES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</a:p>
          <a:p>
            <a:r>
              <a:rPr lang="es-ES" dirty="0" smtClean="0">
                <a:latin typeface="Chalkboard" charset="0"/>
                <a:ea typeface="Chalkboard" charset="0"/>
                <a:cs typeface="Chalkboard" charset="0"/>
              </a:rPr>
              <a:t>Comprobad que os llegan los correos </a:t>
            </a:r>
          </a:p>
          <a:p>
            <a:r>
              <a:rPr lang="es-ES" dirty="0">
                <a:latin typeface="Chalkboard" charset="0"/>
                <a:ea typeface="Chalkboard" charset="0"/>
                <a:cs typeface="Chalkboard" charset="0"/>
              </a:rPr>
              <a:t>I</a:t>
            </a:r>
            <a:r>
              <a:rPr lang="es-ES" dirty="0" smtClean="0">
                <a:latin typeface="Chalkboard" charset="0"/>
                <a:ea typeface="Chalkboard" charset="0"/>
                <a:cs typeface="Chalkboard" charset="0"/>
              </a:rPr>
              <a:t>dentificarse con el nombre del alumno</a:t>
            </a:r>
          </a:p>
        </p:txBody>
      </p:sp>
      <p:sp>
        <p:nvSpPr>
          <p:cNvPr id="3" name="Llamada rectangular 2"/>
          <p:cNvSpPr/>
          <p:nvPr/>
        </p:nvSpPr>
        <p:spPr>
          <a:xfrm>
            <a:off x="1251678" y="1615383"/>
            <a:ext cx="4815635" cy="1299940"/>
          </a:xfrm>
          <a:prstGeom prst="wedgeRectCallout">
            <a:avLst>
              <a:gd name="adj1" fmla="val 89844"/>
              <a:gd name="adj2" fmla="val 571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411147" y="1665188"/>
            <a:ext cx="4496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tx2"/>
                </a:solidFill>
                <a:latin typeface="Chalkboard" charset="0"/>
                <a:ea typeface="Chalkboard" charset="0"/>
                <a:cs typeface="Chalkboard" charset="0"/>
              </a:rPr>
              <a:t>Citaremos a todas las familias a lo largo del trimestre. </a:t>
            </a:r>
          </a:p>
          <a:p>
            <a:r>
              <a:rPr lang="es-ES_tradnl" dirty="0" smtClean="0">
                <a:solidFill>
                  <a:schemeClr val="tx2"/>
                </a:solidFill>
                <a:latin typeface="Chalkboard" charset="0"/>
                <a:ea typeface="Chalkboard" charset="0"/>
                <a:cs typeface="Chalkboard" charset="0"/>
              </a:rPr>
              <a:t>Empezaremos por las familias de alumnado nuevo</a:t>
            </a:r>
            <a:endParaRPr lang="es-ES_tradnl" dirty="0">
              <a:solidFill>
                <a:schemeClr val="tx2"/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71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11714"/>
          </a:xfrm>
        </p:spPr>
        <p:txBody>
          <a:bodyPr/>
          <a:lstStyle/>
          <a:p>
            <a:pPr algn="ctr"/>
            <a:r>
              <a:rPr lang="es-ES_tradnl" b="1" dirty="0" smtClean="0">
                <a:latin typeface="Chalkboard" charset="0"/>
                <a:ea typeface="Chalkboard" charset="0"/>
                <a:cs typeface="Chalkboard" charset="0"/>
              </a:rPr>
              <a:t>MATERIALES </a:t>
            </a:r>
            <a:endParaRPr lang="es-ES_tradnl" b="1" dirty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313379"/>
            <a:ext cx="10178322" cy="5093746"/>
          </a:xfrm>
        </p:spPr>
        <p:txBody>
          <a:bodyPr>
            <a:noAutofit/>
          </a:bodyPr>
          <a:lstStyle/>
          <a:p>
            <a:r>
              <a:rPr lang="es-ES_tradnl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Cooperativa</a:t>
            </a:r>
            <a:r>
              <a:rPr lang="es-ES_tradnl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: 20 libras </a:t>
            </a:r>
          </a:p>
          <a:p>
            <a:r>
              <a:rPr lang="es-ES_tradnl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Padres encargados cobran y custodian el dinero </a:t>
            </a:r>
          </a:p>
          <a:p>
            <a:r>
              <a:rPr lang="es-ES_tradnl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Tutores gestionan la compra del material</a:t>
            </a:r>
          </a:p>
          <a:p>
            <a:r>
              <a:rPr lang="es-ES_tradnl" sz="24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Previsi</a:t>
            </a:r>
            <a:r>
              <a:rPr lang="es-ES" sz="24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ón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del material a comprar: libretas, libros de lectura, material manipulativo de matemáticas y ciencias, bloc de dibujo, libretas A4 con líneas, archivadores, material de aseo básico, </a:t>
            </a:r>
            <a:r>
              <a:rPr lang="es-ES" sz="24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etc</a:t>
            </a:r>
            <a:endParaRPr lang="es-ES" sz="2400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Mochila pequeña con el almuerzo.</a:t>
            </a:r>
          </a:p>
          <a:p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Libros de texto (normalmente se quedarán en clase) </a:t>
            </a:r>
            <a:r>
              <a:rPr lang="es-ES" sz="9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  <a:hlinkClick r:id="rId2"/>
              </a:rPr>
              <a:t>http://</a:t>
            </a:r>
            <a:r>
              <a:rPr lang="es-ES" sz="9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  <a:hlinkClick r:id="rId2"/>
              </a:rPr>
              <a:t>www.educacion.gob.es/exterior/centros/canadablanch/es/10jefaturaestudios/librosdetexto/LIBROSPRIMARIA1617.pdf</a:t>
            </a:r>
            <a:endParaRPr lang="es-ES" sz="2400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Agendas escolares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* (</a:t>
            </a:r>
            <a:r>
              <a:rPr lang="es-ES" sz="2400" b="1" i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No</a:t>
            </a:r>
            <a:r>
              <a:rPr lang="es-ES" sz="2400" i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" sz="2400" b="1" i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las utilizaremos como medio de comunicación)</a:t>
            </a:r>
            <a:endParaRPr lang="es-ES_tradnl" sz="2400" b="1" i="1" dirty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4" name="Llamada rectangular redondeada 3"/>
          <p:cNvSpPr/>
          <p:nvPr/>
        </p:nvSpPr>
        <p:spPr>
          <a:xfrm>
            <a:off x="8708314" y="180158"/>
            <a:ext cx="2441986" cy="1366221"/>
          </a:xfrm>
          <a:prstGeom prst="wedgeRoundRectCallout">
            <a:avLst>
              <a:gd name="adj1" fmla="val -211018"/>
              <a:gd name="adj2" fmla="val 533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8848164" y="263105"/>
            <a:ext cx="21569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>
                <a:latin typeface="Chalkboard" charset="0"/>
                <a:ea typeface="Chalkboard" charset="0"/>
                <a:cs typeface="Chalkboard" charset="0"/>
              </a:rPr>
              <a:t>Balance cooperativa curso pasado:</a:t>
            </a:r>
          </a:p>
          <a:p>
            <a:r>
              <a:rPr lang="es-ES_tradnl" sz="1600" dirty="0" smtClean="0">
                <a:latin typeface="Chalkboard" charset="0"/>
                <a:ea typeface="Chalkboard" charset="0"/>
                <a:cs typeface="Chalkboard" charset="0"/>
              </a:rPr>
              <a:t>250 libras </a:t>
            </a:r>
            <a:r>
              <a:rPr lang="es-ES_tradnl" sz="1000" dirty="0" smtClean="0">
                <a:latin typeface="Chalkboard" charset="0"/>
                <a:ea typeface="Chalkboard" charset="0"/>
                <a:cs typeface="Chalkboard" charset="0"/>
              </a:rPr>
              <a:t>(ya se han hecho gastos este curso)</a:t>
            </a:r>
          </a:p>
        </p:txBody>
      </p:sp>
      <p:sp>
        <p:nvSpPr>
          <p:cNvPr id="6" name="Llamada rectangular redondeada 5"/>
          <p:cNvSpPr/>
          <p:nvPr/>
        </p:nvSpPr>
        <p:spPr>
          <a:xfrm>
            <a:off x="8853544" y="1850315"/>
            <a:ext cx="2151529" cy="896000"/>
          </a:xfrm>
          <a:prstGeom prst="wedgeRoundRectCallout">
            <a:avLst>
              <a:gd name="adj1" fmla="val -81769"/>
              <a:gd name="adj2" fmla="val -226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8939604" y="1915318"/>
            <a:ext cx="1979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>
                <a:latin typeface="Chalkboard" charset="0"/>
                <a:ea typeface="Chalkboard" charset="0"/>
                <a:cs typeface="Chalkboard" charset="0"/>
              </a:rPr>
              <a:t>2 padres o madres encargadas por grupo</a:t>
            </a:r>
            <a:endParaRPr lang="es-ES_tradnl" sz="1600" dirty="0">
              <a:latin typeface="Chalkboard" charset="0"/>
              <a:ea typeface="Chalkboard" charset="0"/>
              <a:cs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64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90199"/>
          </a:xfrm>
        </p:spPr>
        <p:txBody>
          <a:bodyPr>
            <a:normAutofit/>
          </a:bodyPr>
          <a:lstStyle/>
          <a:p>
            <a:pPr algn="ctr"/>
            <a:r>
              <a:rPr lang="es-ES_tradnl" sz="4400" b="1" dirty="0" smtClean="0">
                <a:latin typeface="Chalkboard" charset="0"/>
                <a:ea typeface="Chalkboard" charset="0"/>
                <a:cs typeface="Chalkboard" charset="0"/>
              </a:rPr>
              <a:t>Informaciones importantes</a:t>
            </a:r>
            <a:endParaRPr lang="es-ES_tradnl" sz="4400" b="1" dirty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172584"/>
            <a:ext cx="10178322" cy="5206701"/>
          </a:xfrm>
        </p:spPr>
        <p:txBody>
          <a:bodyPr>
            <a:noAutofit/>
          </a:bodyPr>
          <a:lstStyle/>
          <a:p>
            <a:r>
              <a:rPr lang="es-ES_tradnl" sz="28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Entradas: </a:t>
            </a:r>
            <a:r>
              <a:rPr lang="es-ES_tradnl" sz="28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¡</a:t>
            </a:r>
            <a:r>
              <a:rPr lang="es-ES_tradnl" sz="2800" b="1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PUNTUALIDAD</a:t>
            </a:r>
            <a:r>
              <a:rPr lang="es-ES_tradnl" sz="28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! </a:t>
            </a:r>
            <a:endParaRPr lang="es-ES_tradnl" sz="2800" b="1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_tradnl" sz="2800" b="1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</a:t>
            </a:r>
            <a:r>
              <a:rPr lang="es-ES_tradnl" sz="28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alidas</a:t>
            </a:r>
            <a:r>
              <a:rPr lang="es-ES_tradnl" sz="28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: </a:t>
            </a:r>
            <a:r>
              <a:rPr lang="es-ES_tradnl" sz="28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¡PUNTUALIDAD!  + </a:t>
            </a:r>
            <a:r>
              <a:rPr lang="es-ES_tradnl" sz="28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Informaci</a:t>
            </a:r>
            <a:r>
              <a:rPr lang="es-ES" sz="28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ón</a:t>
            </a:r>
            <a:r>
              <a:rPr lang="es-ES" sz="28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sobre las actividades y/o personas que los recogen</a:t>
            </a:r>
            <a:endParaRPr lang="es-ES_tradnl" sz="2800" dirty="0" smtClean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_tradnl" sz="28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Faltas de asistencia</a:t>
            </a:r>
            <a:r>
              <a:rPr lang="es-ES_tradnl" sz="28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: avisar por escrito (correo </a:t>
            </a:r>
            <a:r>
              <a:rPr lang="es-ES_tradnl" sz="28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electr</a:t>
            </a:r>
            <a:r>
              <a:rPr lang="es-ES" sz="2800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ónico</a:t>
            </a:r>
            <a:r>
              <a:rPr lang="es-ES" sz="28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) </a:t>
            </a:r>
            <a:r>
              <a:rPr lang="es-ES_tradnl" sz="28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Medio de </a:t>
            </a:r>
            <a:r>
              <a:rPr lang="es-ES_tradnl" sz="2800" b="1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comunicaci</a:t>
            </a:r>
            <a:r>
              <a:rPr lang="es-ES" sz="2800" b="1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ón</a:t>
            </a:r>
            <a:r>
              <a:rPr lang="es-ES" sz="28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: correo electrónico del </a:t>
            </a:r>
            <a:r>
              <a:rPr lang="es-ES" sz="28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tutor/a. </a:t>
            </a:r>
          </a:p>
          <a:p>
            <a:r>
              <a:rPr lang="es-ES" sz="28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Números de teléfono: ACTUALIZADOS!!!!!!!</a:t>
            </a:r>
            <a:endParaRPr lang="es-ES_tradnl" sz="2800" b="1" dirty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  <a:p>
            <a:r>
              <a:rPr lang="es-ES" sz="28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Alergias </a:t>
            </a:r>
            <a:r>
              <a:rPr lang="es-ES" sz="28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conocidas</a:t>
            </a:r>
          </a:p>
          <a:p>
            <a:r>
              <a:rPr lang="es-ES" sz="28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Cumpleaños</a:t>
            </a:r>
            <a:r>
              <a:rPr lang="es-ES" sz="28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: prohibidas tartas e invitaciones en el aula</a:t>
            </a:r>
          </a:p>
          <a:p>
            <a:r>
              <a:rPr lang="es-ES" sz="28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Autorización fotos</a:t>
            </a:r>
            <a:r>
              <a:rPr lang="es-ES" sz="28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: Secretaría del Centro y firmar la autorización</a:t>
            </a:r>
            <a:endParaRPr lang="es-ES_tradnl" sz="2800" dirty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32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76260"/>
          </a:xfrm>
        </p:spPr>
        <p:txBody>
          <a:bodyPr/>
          <a:lstStyle/>
          <a:p>
            <a:pPr algn="ctr"/>
            <a:r>
              <a:rPr lang="es-ES_tradnl" b="1" dirty="0" smtClean="0">
                <a:latin typeface="Chalkboard" charset="0"/>
                <a:ea typeface="Chalkboard" charset="0"/>
                <a:cs typeface="Chalkboard" charset="0"/>
              </a:rPr>
              <a:t>METODOLOG</a:t>
            </a:r>
            <a:r>
              <a:rPr lang="es-ES" b="1" dirty="0" smtClean="0">
                <a:latin typeface="Chalkboard" charset="0"/>
                <a:ea typeface="Chalkboard" charset="0"/>
                <a:cs typeface="Chalkboard" charset="0"/>
              </a:rPr>
              <a:t>ÍA</a:t>
            </a:r>
            <a:endParaRPr lang="es-ES_tradnl" b="1" dirty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1827" y="1446905"/>
            <a:ext cx="10431127" cy="5082987"/>
          </a:xfrm>
        </p:spPr>
        <p:txBody>
          <a:bodyPr>
            <a:normAutofit lnSpcReduction="10000"/>
          </a:bodyPr>
          <a:lstStyle/>
          <a:p>
            <a:r>
              <a:rPr lang="es-ES_tradnl" sz="2400" b="1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Metodolog</a:t>
            </a:r>
            <a:r>
              <a:rPr lang="es-ES" sz="2400" b="1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ía</a:t>
            </a:r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comunicativa, activa y participativa dirigida al logro de los objetivos propuestos para el curso.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Trabajo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colaborativo y en grupos,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uso de material manipulativo, </a:t>
            </a:r>
            <a:r>
              <a:rPr lang="es-ES" sz="2400" dirty="0" err="1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whiteboards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, regletas,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etc.</a:t>
            </a:r>
          </a:p>
          <a:p>
            <a:r>
              <a:rPr lang="es-ES" sz="1400" i="1" u="sng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Se intentará detectar cuanto antes las dificultades que el alumnado pueda tener para poner en marcha mecanismos de refuerzo y apoyo educativo (partiremos de una evaluación inicial)</a:t>
            </a:r>
          </a:p>
          <a:p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Nuevas </a:t>
            </a:r>
            <a:r>
              <a:rPr lang="es-ES" sz="2400" b="1" dirty="0" err="1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Teconologías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: Utilización de la PDI, sala de informática y refuerzo en casa con la utilización de la wiki</a:t>
            </a:r>
          </a:p>
          <a:p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Plan de Lectura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: Biblioteca de aula y de Centro + apoyo familiar con el fomento de la lectura en casa y el cuento de buenas noches: leer, leer y leer.</a:t>
            </a:r>
          </a:p>
          <a:p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Educación Emocional: 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</a:rPr>
              <a:t>Se fomentará el compañerismo, las relaciones sanas y se trabajará en la resolución de conflictos. Los alumnos nuevos tendrán asignados dos compañeros durante el mes de septiembre. </a:t>
            </a:r>
            <a:endParaRPr lang="es-ES_tradnl" sz="2400" b="1" dirty="0">
              <a:solidFill>
                <a:schemeClr val="accent6">
                  <a:lumMod val="50000"/>
                </a:schemeClr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015" y="97643"/>
            <a:ext cx="2017058" cy="108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412" y="957430"/>
            <a:ext cx="10231843" cy="5747517"/>
          </a:xfrm>
          <a:ln w="38100">
            <a:solidFill>
              <a:schemeClr val="accent1"/>
            </a:solidFill>
          </a:ln>
        </p:spPr>
      </p:pic>
      <p:sp>
        <p:nvSpPr>
          <p:cNvPr id="6" name="CuadroTexto 5"/>
          <p:cNvSpPr txBox="1"/>
          <p:nvPr/>
        </p:nvSpPr>
        <p:spPr>
          <a:xfrm>
            <a:off x="1204856" y="301214"/>
            <a:ext cx="9368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b="1" dirty="0" smtClean="0">
                <a:latin typeface="Chalkboard" charset="0"/>
                <a:ea typeface="Chalkboard" charset="0"/>
                <a:cs typeface="Chalkboard" charset="0"/>
              </a:rPr>
              <a:t>P</a:t>
            </a:r>
            <a:r>
              <a:rPr lang="es-ES" sz="2800" b="1" dirty="0">
                <a:latin typeface="Chalkboard" charset="0"/>
                <a:ea typeface="Chalkboard" charset="0"/>
                <a:cs typeface="Chalkboard" charset="0"/>
              </a:rPr>
              <a:t>ÁGINA WEB</a:t>
            </a:r>
            <a:r>
              <a:rPr lang="es-ES" sz="2800" dirty="0"/>
              <a:t>:  </a:t>
            </a:r>
            <a:r>
              <a:rPr lang="es-ES" sz="2800" dirty="0">
                <a:hlinkClick r:id="rId3"/>
              </a:rPr>
              <a:t>http://canadablanch2primaria.wikispaces.com</a:t>
            </a:r>
            <a:r>
              <a:rPr lang="es-ES" sz="2800" dirty="0" smtClean="0">
                <a:hlinkClick r:id="rId3"/>
              </a:rPr>
              <a:t>/</a:t>
            </a:r>
            <a:r>
              <a:rPr lang="es-ES" sz="2800" dirty="0" smtClean="0"/>
              <a:t> 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03315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4"/>
            <a:ext cx="10178322" cy="1392627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>
                <a:latin typeface="Chalkboard" charset="0"/>
                <a:ea typeface="Chalkboard" charset="0"/>
                <a:cs typeface="Chalkboard" charset="0"/>
              </a:rPr>
              <a:t>CONTENIDOS DE 2º DE PRIMARIA</a:t>
            </a:r>
            <a:endParaRPr lang="es-ES_tradnl" b="1" dirty="0">
              <a:latin typeface="Chalkboard" charset="0"/>
              <a:ea typeface="Chalkboard" charset="0"/>
              <a:cs typeface="Chalkboard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3452574"/>
              </p:ext>
            </p:extLst>
          </p:nvPr>
        </p:nvGraphicFramePr>
        <p:xfrm>
          <a:off x="1250950" y="2286000"/>
          <a:ext cx="10179051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017"/>
                <a:gridCol w="3393017"/>
                <a:gridCol w="33930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LENGUA</a:t>
                      </a:r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</a:t>
                      </a:r>
                      <a:endParaRPr lang="es-ES_tradnl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MATEM</a:t>
                      </a:r>
                      <a:r>
                        <a:rPr lang="es-ES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ÁTICAS</a:t>
                      </a:r>
                      <a:endParaRPr lang="es-ES_tradnl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H</a:t>
                      </a:r>
                      <a:r>
                        <a:rPr lang="es-ES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ÁBITOS Y ACTITUDES</a:t>
                      </a:r>
                    </a:p>
                    <a:p>
                      <a:pPr algn="ctr"/>
                      <a:r>
                        <a:rPr lang="es-ES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EDUCACIÓN EMOCIONAL</a:t>
                      </a:r>
                      <a:endParaRPr lang="es-ES_tradnl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Comunicaci</a:t>
                      </a:r>
                      <a:r>
                        <a:rPr lang="es-ES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ón</a:t>
                      </a:r>
                      <a:r>
                        <a:rPr lang="es-ES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oral:</a:t>
                      </a:r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hablar y escuchar</a:t>
                      </a: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Comunicación escrita: leer y escribir.</a:t>
                      </a: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Conocimiento de la lengua</a:t>
                      </a:r>
                    </a:p>
                    <a:p>
                      <a:r>
                        <a:rPr lang="es-ES_tradnl" baseline="0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Educaci</a:t>
                      </a:r>
                      <a:r>
                        <a:rPr lang="es-ES" baseline="0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ón</a:t>
                      </a:r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Literaria.</a:t>
                      </a: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Fomento de la lectura</a:t>
                      </a:r>
                      <a:endParaRPr lang="es-ES_tradnl" baseline="0" dirty="0" smtClean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  <a:p>
                      <a:endParaRPr lang="es-ES_tradnl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Procesos,</a:t>
                      </a:r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m</a:t>
                      </a:r>
                      <a:r>
                        <a:rPr lang="es-ES" baseline="0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étodos</a:t>
                      </a:r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y actitudes en matemáticas.</a:t>
                      </a: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Números y operaciones.</a:t>
                      </a: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Medidas</a:t>
                      </a: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Geometría</a:t>
                      </a: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Estadística y probabilidad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Fomento</a:t>
                      </a:r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del compañerismo y las buenas relaciones.</a:t>
                      </a:r>
                    </a:p>
                    <a:p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Gusto por el colegio y las actividades que se realizan.</a:t>
                      </a:r>
                    </a:p>
                    <a:p>
                      <a:r>
                        <a:rPr lang="es-ES_tradnl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Respeto</a:t>
                      </a:r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a los </a:t>
                      </a:r>
                      <a:r>
                        <a:rPr lang="es-ES_tradnl" baseline="0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dem</a:t>
                      </a:r>
                      <a:r>
                        <a:rPr lang="es-ES" baseline="0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ás</a:t>
                      </a:r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y empatía hacia el resto de compañeros.</a:t>
                      </a:r>
                      <a:endParaRPr lang="es-ES_tradnl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945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231262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>
                <a:latin typeface="Chalkboard" charset="0"/>
                <a:ea typeface="Chalkboard" charset="0"/>
                <a:cs typeface="Chalkboard" charset="0"/>
              </a:rPr>
              <a:t>CONTENIDOS DE 2º DE PRIMARIA</a:t>
            </a:r>
            <a:endParaRPr lang="es-ES_tradnl" b="1" dirty="0">
              <a:latin typeface="Chalkboard" charset="0"/>
              <a:ea typeface="Chalkboard" charset="0"/>
              <a:cs typeface="Chalkboard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9035063"/>
              </p:ext>
            </p:extLst>
          </p:nvPr>
        </p:nvGraphicFramePr>
        <p:xfrm>
          <a:off x="1250950" y="2286000"/>
          <a:ext cx="10179051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017"/>
                <a:gridCol w="3393017"/>
                <a:gridCol w="33930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CIENCIAS</a:t>
                      </a:r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DE LA NATURALEZA</a:t>
                      </a:r>
                      <a:endParaRPr lang="es-ES_tradnl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CIENCIAS</a:t>
                      </a:r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SOCIALES</a:t>
                      </a:r>
                      <a:endParaRPr lang="es-ES_tradnl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FRANCÉS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Iniciaci</a:t>
                      </a:r>
                      <a:r>
                        <a:rPr lang="es-ES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ón</a:t>
                      </a:r>
                      <a:r>
                        <a:rPr lang="es-ES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a la actividad científica</a:t>
                      </a:r>
                    </a:p>
                    <a:p>
                      <a:r>
                        <a:rPr lang="es-ES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El ser humano y la salud</a:t>
                      </a:r>
                    </a:p>
                    <a:p>
                      <a:r>
                        <a:rPr lang="es-ES_tradnl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Los</a:t>
                      </a:r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seres vivos</a:t>
                      </a:r>
                    </a:p>
                    <a:p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Materia y </a:t>
                      </a:r>
                      <a:r>
                        <a:rPr lang="es-ES_tradnl" baseline="0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energ</a:t>
                      </a:r>
                      <a:r>
                        <a:rPr lang="es-ES" baseline="0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ía</a:t>
                      </a:r>
                      <a:endParaRPr lang="es-ES" baseline="0" dirty="0" smtClean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La tecnología: objetos y máquinas</a:t>
                      </a:r>
                    </a:p>
                    <a:p>
                      <a:endParaRPr lang="es-ES" baseline="0" dirty="0" smtClean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  <a:p>
                      <a:r>
                        <a:rPr lang="es-ES" i="1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Aprender a resolver problemas,  a elaborar pequeños proyectos y a trabajar en equipo</a:t>
                      </a:r>
                      <a:endParaRPr lang="es-ES_tradnl" i="1" baseline="0" dirty="0" smtClean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  <a:p>
                      <a:endParaRPr lang="es-ES_tradnl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El</a:t>
                      </a:r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mundo en que vivimos</a:t>
                      </a:r>
                    </a:p>
                    <a:p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Vivir en sociedad</a:t>
                      </a:r>
                    </a:p>
                    <a:p>
                      <a:r>
                        <a:rPr lang="es-ES_tradnl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Las huellas del tiempo</a:t>
                      </a:r>
                    </a:p>
                    <a:p>
                      <a:endParaRPr lang="es-ES_tradnl" dirty="0" smtClean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  <a:p>
                      <a:r>
                        <a:rPr lang="es-ES_tradnl" i="1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Aprender a resolver problemas y a</a:t>
                      </a:r>
                      <a:r>
                        <a:rPr lang="es-ES_tradnl" i="1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realizar investigaciones sencillas, a participar en debates, adquiriendo responsabilidad individual y de equipo</a:t>
                      </a:r>
                      <a:endParaRPr lang="es-ES_tradnl" i="1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Comprensi</a:t>
                      </a:r>
                      <a:r>
                        <a:rPr lang="es-ES" dirty="0" err="1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ón</a:t>
                      </a:r>
                      <a:r>
                        <a:rPr lang="es-ES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de</a:t>
                      </a:r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 información esencial en conversaciones breves y contextualizadas.</a:t>
                      </a: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Comprensión, por el contexto, de dibujos animados con narraciones muy sencillas.</a:t>
                      </a: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Presentación de sí mismo y de su familia.</a:t>
                      </a:r>
                    </a:p>
                    <a:p>
                      <a:r>
                        <a:rPr lang="es-ES" baseline="0" dirty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Lectura de palabras conocidas en el material utilizado en </a:t>
                      </a:r>
                      <a:r>
                        <a:rPr lang="es-ES" baseline="0" smtClean="0">
                          <a:latin typeface="Chalkboard" charset="0"/>
                          <a:ea typeface="Chalkboard" charset="0"/>
                          <a:cs typeface="Chalkboard" charset="0"/>
                        </a:rPr>
                        <a:t>la clase.</a:t>
                      </a:r>
                      <a:endParaRPr lang="es-ES_tradnl" dirty="0">
                        <a:latin typeface="Chalkboard" charset="0"/>
                        <a:ea typeface="Chalkboard" charset="0"/>
                        <a:cs typeface="Chalkboard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643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ignia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Insignia">
      <a:majorFont>
        <a:latin typeface="Impact" panose="020B0806030902050204"/>
        <a:ea typeface=""/>
        <a:cs typeface=""/>
      </a:majorFont>
      <a:minorFont>
        <a:latin typeface="Gill Sans MT" panose="020B0502020104020203"/>
        <a:ea typeface=""/>
        <a:cs typeface=""/>
      </a:minorFont>
    </a:fontScheme>
    <a:fmtScheme name="Insignia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</TotalTime>
  <Words>1304</Words>
  <Application>Microsoft Macintosh PowerPoint</Application>
  <PresentationFormat>Panorámica</PresentationFormat>
  <Paragraphs>159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Chalkboard</vt:lpstr>
      <vt:lpstr>Chalkboard SE</vt:lpstr>
      <vt:lpstr>Gill Sans MT</vt:lpstr>
      <vt:lpstr>Impact</vt:lpstr>
      <vt:lpstr>Arial</vt:lpstr>
      <vt:lpstr>Insignia</vt:lpstr>
      <vt:lpstr>ReuniÓn de familias 2ºprimaria</vt:lpstr>
      <vt:lpstr>PRESENTACIÓN DEL PROFESORADO 2º E. P.</vt:lpstr>
      <vt:lpstr>ATENCIÓN A LAS FAMILIAS Y HORARIO DE TUTORÍAS</vt:lpstr>
      <vt:lpstr>MATERIALES </vt:lpstr>
      <vt:lpstr>Informaciones importantes</vt:lpstr>
      <vt:lpstr>METODOLOGÍA</vt:lpstr>
      <vt:lpstr>Presentación de PowerPoint</vt:lpstr>
      <vt:lpstr>CONTENIDOS DE 2º DE PRIMARIA</vt:lpstr>
      <vt:lpstr>CONTENIDOS DE 2º DE PRIMARIA</vt:lpstr>
      <vt:lpstr>CONTENIDOS DE 2º DE PRIMARIA: INGLÉS</vt:lpstr>
      <vt:lpstr>El trabajo en casa relación familia-escuela</vt:lpstr>
      <vt:lpstr>Evaluación</vt:lpstr>
      <vt:lpstr>Actividades complementarias</vt:lpstr>
      <vt:lpstr>Plan de lectura</vt:lpstr>
      <vt:lpstr>Presentación de PowerPoint</vt:lpstr>
      <vt:lpstr>RUEGOS Y PREGUNTAS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Reunion de familias 2º primaria</dc:title>
  <dc:creator>Usuario de Microsoft Office</dc:creator>
  <cp:lastModifiedBy>Usuario de Microsoft Office</cp:lastModifiedBy>
  <cp:revision>70</cp:revision>
  <dcterms:created xsi:type="dcterms:W3CDTF">2016-09-04T22:08:11Z</dcterms:created>
  <dcterms:modified xsi:type="dcterms:W3CDTF">2016-09-18T22:20:48Z</dcterms:modified>
</cp:coreProperties>
</file>